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99" r:id="rId2"/>
    <p:sldId id="300" r:id="rId3"/>
    <p:sldId id="302" r:id="rId4"/>
    <p:sldId id="301" r:id="rId5"/>
    <p:sldId id="303" r:id="rId6"/>
    <p:sldId id="304" r:id="rId7"/>
    <p:sldId id="305" r:id="rId8"/>
    <p:sldId id="306" r:id="rId9"/>
    <p:sldId id="307" r:id="rId10"/>
    <p:sldId id="256" r:id="rId11"/>
    <p:sldId id="281" r:id="rId12"/>
    <p:sldId id="291" r:id="rId13"/>
    <p:sldId id="295" r:id="rId14"/>
    <p:sldId id="284" r:id="rId15"/>
    <p:sldId id="287" r:id="rId16"/>
    <p:sldId id="296" r:id="rId17"/>
    <p:sldId id="290" r:id="rId18"/>
    <p:sldId id="294" r:id="rId19"/>
    <p:sldId id="309" r:id="rId20"/>
    <p:sldId id="310" r:id="rId21"/>
    <p:sldId id="257" r:id="rId22"/>
    <p:sldId id="258" r:id="rId23"/>
    <p:sldId id="259" r:id="rId24"/>
    <p:sldId id="261" r:id="rId25"/>
    <p:sldId id="262" r:id="rId26"/>
    <p:sldId id="263" r:id="rId27"/>
    <p:sldId id="265" r:id="rId28"/>
    <p:sldId id="266" r:id="rId29"/>
    <p:sldId id="267" r:id="rId30"/>
    <p:sldId id="268" r:id="rId31"/>
    <p:sldId id="269" r:id="rId32"/>
    <p:sldId id="297" r:id="rId33"/>
    <p:sldId id="308" r:id="rId34"/>
    <p:sldId id="278" r:id="rId35"/>
    <p:sldId id="276" r:id="rId36"/>
    <p:sldId id="271" r:id="rId37"/>
    <p:sldId id="273" r:id="rId38"/>
    <p:sldId id="293" r:id="rId39"/>
    <p:sldId id="274" r:id="rId40"/>
    <p:sldId id="275" r:id="rId41"/>
    <p:sldId id="280" r:id="rId42"/>
    <p:sldId id="298" r:id="rId43"/>
  </p:sldIdLst>
  <p:sldSz cx="9144000" cy="6858000" type="screen4x3"/>
  <p:notesSz cx="6742113" cy="987425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2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3" cy="493713"/>
          </a:xfrm>
          <a:prstGeom prst="rect">
            <a:avLst/>
          </a:prstGeom>
        </p:spPr>
        <p:txBody>
          <a:bodyPr vert="horz" lIns="94945" tIns="47472" rIns="94945" bIns="47472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18970" y="0"/>
            <a:ext cx="2921583" cy="493713"/>
          </a:xfrm>
          <a:prstGeom prst="rect">
            <a:avLst/>
          </a:prstGeom>
        </p:spPr>
        <p:txBody>
          <a:bodyPr vert="horz" lIns="94945" tIns="47472" rIns="94945" bIns="47472" rtlCol="0"/>
          <a:lstStyle>
            <a:lvl1pPr algn="r">
              <a:defRPr sz="1300"/>
            </a:lvl1pPr>
          </a:lstStyle>
          <a:p>
            <a:fld id="{C576A17B-D19B-4BCE-B7D3-F34B81315C06}" type="datetimeFigureOut">
              <a:rPr lang="nb-NO" smtClean="0"/>
              <a:pPr/>
              <a:t>28.09.2026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945" tIns="47472" rIns="94945" bIns="47472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4212" y="4690269"/>
            <a:ext cx="5393690" cy="4443413"/>
          </a:xfrm>
          <a:prstGeom prst="rect">
            <a:avLst/>
          </a:prstGeom>
        </p:spPr>
        <p:txBody>
          <a:bodyPr vert="horz" lIns="94945" tIns="47472" rIns="94945" bIns="47472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21583" cy="493713"/>
          </a:xfrm>
          <a:prstGeom prst="rect">
            <a:avLst/>
          </a:prstGeom>
        </p:spPr>
        <p:txBody>
          <a:bodyPr vert="horz" lIns="94945" tIns="47472" rIns="94945" bIns="47472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18970" y="9378824"/>
            <a:ext cx="2921583" cy="493713"/>
          </a:xfrm>
          <a:prstGeom prst="rect">
            <a:avLst/>
          </a:prstGeom>
        </p:spPr>
        <p:txBody>
          <a:bodyPr vert="horz" lIns="94945" tIns="47472" rIns="94945" bIns="47472" rtlCol="0" anchor="b"/>
          <a:lstStyle>
            <a:lvl1pPr algn="r">
              <a:defRPr sz="1300"/>
            </a:lvl1pPr>
          </a:lstStyle>
          <a:p>
            <a:fld id="{1FB3A8E6-9410-4421-9EED-A7B37E0B073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7558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Fotnote 2: Guvernørbesøk, julegrøt og presidentskifte. Fotnote 15: Salg av t-skjorter og </a:t>
            </a:r>
            <a:r>
              <a:rPr lang="nb-NO" dirty="0" err="1"/>
              <a:t>caps</a:t>
            </a:r>
            <a:r>
              <a:rPr lang="nb-NO" dirty="0"/>
              <a:t>. Fotnote 3: Inntekter vinsmaking. Fotnote 6: 3.000 fra banken og 5.000 fra Distriktet for utvekslingsstudent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3A8E6-9410-4421-9EED-A7B37E0B0733}" type="slidenum">
              <a:rPr lang="nb-NO" smtClean="0"/>
              <a:pPr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0305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Fotnote 3: Utgifter vinsmaking. Fotnote 15: Poloskjorter, </a:t>
            </a:r>
            <a:r>
              <a:rPr lang="nb-NO" dirty="0" err="1"/>
              <a:t>caps</a:t>
            </a:r>
            <a:r>
              <a:rPr lang="nb-NO" dirty="0"/>
              <a:t>, nåler og </a:t>
            </a:r>
            <a:r>
              <a:rPr lang="nb-NO" dirty="0" err="1"/>
              <a:t>sildakåner</a:t>
            </a:r>
            <a:r>
              <a:rPr lang="nb-NO" dirty="0"/>
              <a:t>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3A8E6-9410-4421-9EED-A7B37E0B0733}" type="slidenum">
              <a:rPr lang="nb-NO" smtClean="0"/>
              <a:pPr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289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Fotnote 16: Amerikafesten og renter på sparekonto. Fotnote 17: RYLA</a:t>
            </a:r>
            <a:r>
              <a:rPr lang="nb-NO"/>
              <a:t>, benk </a:t>
            </a:r>
            <a:r>
              <a:rPr lang="nb-NO" dirty="0"/>
              <a:t>Åkrasanden </a:t>
            </a:r>
            <a:r>
              <a:rPr lang="nb-NO"/>
              <a:t>og Ungdomsutveksling.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3A8E6-9410-4421-9EED-A7B37E0B0733}" type="slidenum">
              <a:rPr lang="nb-NO" smtClean="0"/>
              <a:pPr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1758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9B7C0-ABEA-4CCB-BA05-7C6AC8326CD1}" type="datetime1">
              <a:rPr lang="nb-NO" smtClean="0"/>
              <a:pPr/>
              <a:t>28.09.2026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3300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99D3C-EAFD-4E0F-81E3-427F0CF74BE5}" type="datetime1">
              <a:rPr lang="nb-NO" smtClean="0"/>
              <a:pPr/>
              <a:t>28.09.2026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153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DA43C-4AED-41A5-8D14-14C5C8B9D0E0}" type="datetime1">
              <a:rPr lang="nb-NO" smtClean="0"/>
              <a:pPr/>
              <a:t>28.09.2026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5759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BA8CC-D537-47BE-A2D1-49C660CDA270}" type="datetime1">
              <a:rPr lang="nb-NO" smtClean="0"/>
              <a:pPr/>
              <a:t>28.09.2026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118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A9DBA-CE32-4F4B-96B0-7BA87CB91CE5}" type="datetime1">
              <a:rPr lang="nb-NO" smtClean="0"/>
              <a:pPr/>
              <a:t>28.09.2026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8149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E01E-2B6B-4419-ACF8-58BA8F948791}" type="datetime1">
              <a:rPr lang="nb-NO" smtClean="0"/>
              <a:pPr/>
              <a:t>28.09.2026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3274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8ECB-3B34-42DC-B4AF-44198E942476}" type="datetime1">
              <a:rPr lang="nb-NO" smtClean="0"/>
              <a:pPr/>
              <a:t>28.09.2026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6621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5D82-C8B4-45AC-B9E4-D5200BC05FDC}" type="datetime1">
              <a:rPr lang="nb-NO" smtClean="0"/>
              <a:pPr/>
              <a:t>28.09.2026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0888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13A2-DBDD-4DC9-8025-A691E1158F1A}" type="datetime1">
              <a:rPr lang="nb-NO" smtClean="0"/>
              <a:pPr/>
              <a:t>28.09.2026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5414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69BF9-A80A-4F98-BAE5-1006539EC9B1}" type="datetime1">
              <a:rPr lang="nb-NO" smtClean="0"/>
              <a:pPr/>
              <a:t>28.09.2026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6022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25FB3-44B1-46AE-9E2A-BCDE246C9B2A}" type="datetime1">
              <a:rPr lang="nb-NO" smtClean="0"/>
              <a:pPr/>
              <a:t>28.09.2026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8144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D5F14-876C-4678-A949-80A5B88FD1BC}" type="datetime1">
              <a:rPr lang="nb-NO" smtClean="0"/>
              <a:pPr/>
              <a:t>28.09.2026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43798-9713-43B5-B90C-D002D3A1646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0028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8" y="188640"/>
            <a:ext cx="1571625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1635016" y="189021"/>
            <a:ext cx="3096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rgbClr val="0070C0"/>
                </a:solidFill>
              </a:rPr>
              <a:t>Karmøy-Vest Rotaryklubb</a:t>
            </a:r>
          </a:p>
          <a:p>
            <a:r>
              <a:rPr lang="nb-NO" sz="1600" b="1" dirty="0">
                <a:solidFill>
                  <a:srgbClr val="0070C0"/>
                </a:solidFill>
              </a:rPr>
              <a:t>Distrikt 2250</a:t>
            </a:r>
          </a:p>
        </p:txBody>
      </p:sp>
      <p:pic>
        <p:nvPicPr>
          <p:cNvPr id="1030" name="Picture 6" descr="http://karmoyvest.rotary.no/file-manager/image/BILDER/logo_800.png?context=mosim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23" y="857320"/>
            <a:ext cx="120901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1</a:t>
            </a:fld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E355F22-2B5F-6B34-5957-53248987D747}"/>
              </a:ext>
            </a:extLst>
          </p:cNvPr>
          <p:cNvSpPr txBox="1"/>
          <p:nvPr/>
        </p:nvSpPr>
        <p:spPr>
          <a:xfrm>
            <a:off x="1907704" y="857320"/>
            <a:ext cx="6696744" cy="4572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sz="28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ÅRSMØTE 29.09.2026</a:t>
            </a:r>
            <a:endParaRPr lang="nb-NO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sz="2800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Agenda</a:t>
            </a:r>
            <a:endParaRPr lang="nb-NO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nb-NO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Registrering av fremmøtte og stemmeberettigede</a:t>
            </a:r>
            <a:endParaRPr lang="nb-NO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Valg av møteleder og referent</a:t>
            </a:r>
            <a:endParaRPr lang="nb-NO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Godkjennelse av innkalling og saksliste</a:t>
            </a:r>
            <a:endParaRPr lang="nb-NO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Valg av 2 medlemmer til å underskrive protokollen</a:t>
            </a:r>
            <a:endParaRPr lang="nb-NO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Styrets årsrapport for 2025-2026</a:t>
            </a:r>
            <a:endParaRPr lang="nb-NO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Revisorgodkjent regnskap 2025-2026</a:t>
            </a:r>
            <a:endParaRPr lang="nb-NO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Styrets forslag til budsjett 2026-2027</a:t>
            </a:r>
            <a:endParaRPr lang="nb-NO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Valg av styre for 2027-2028</a:t>
            </a:r>
            <a:endParaRPr lang="nb-NO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Innkomne forslag</a:t>
            </a:r>
            <a:endParaRPr lang="nb-NO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Eventuelt</a:t>
            </a:r>
            <a:endParaRPr lang="nb-NO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696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2B582A7-4A59-5443-89DB-2F9BAEAB6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2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2A8CFAE-6BCA-979B-51AB-73C9F8DC3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33" y="188640"/>
            <a:ext cx="4896533" cy="601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965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71C73-CCD5-8B39-8CEF-F00E7A49B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9B1A5CF-DEF2-BDFD-2852-772F1C9FB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3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A65229F-864A-E2E8-A5AD-839190991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996" y="404664"/>
            <a:ext cx="5232007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012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67973-D469-1B57-C786-5FAC7D15A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3EB5F6B-C337-6261-084B-77C5EF0DC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4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8BDE117-5567-A733-8848-D4622D93B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6958" y="403547"/>
            <a:ext cx="4970083" cy="605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134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054D3-0E91-D240-8F32-2C50C78F4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CA375E1-6A10-A0DB-D71F-A7C98C13D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5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AAD1FF5-ECA1-CA2A-7047-814679B53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819" y="548680"/>
            <a:ext cx="5808361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64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82C08-E7A9-1CEF-5725-F3618662E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CA8AFA8-F1FA-3F18-AE04-048A7EF56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6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F700B40-7217-5C27-9EE0-90CD79889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970" y="342469"/>
            <a:ext cx="5268060" cy="617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09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910F8-0B6E-610A-949D-D7B61C33E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2998799-F5E2-2225-F6EC-8367E7FAD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7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2B604C9-F977-4586-F1B2-33E7A6F30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13" y="692696"/>
            <a:ext cx="5951174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329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1A870-0604-A452-7FD3-3C5B9309B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68518C0-7063-4B70-281B-41C6C96A7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8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61F371A-BFF5-ED81-EDA0-7D0A438CA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338" y="430911"/>
            <a:ext cx="5363323" cy="607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57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585BB-B825-2350-F796-082E03E4B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F08475D-331E-BAD7-2741-9411C64C3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9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11BE3B2-3BBB-9AF9-AE0D-7BFF28639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740" y="692696"/>
            <a:ext cx="4680520" cy="515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287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3742184" cy="1514599"/>
          </a:xfrm>
        </p:spPr>
        <p:txBody>
          <a:bodyPr>
            <a:normAutofit fontScale="90000"/>
          </a:bodyPr>
          <a:lstStyle/>
          <a:p>
            <a:r>
              <a:rPr lang="nb-NO" sz="4900" b="1" dirty="0">
                <a:latin typeface="Palatino Linotype" pitchFamily="18" charset="0"/>
              </a:rPr>
              <a:t>Regnskap</a:t>
            </a:r>
            <a:br>
              <a:rPr lang="nb-NO" sz="4900" b="1" dirty="0">
                <a:latin typeface="Palatino Linotype" pitchFamily="18" charset="0"/>
              </a:rPr>
            </a:br>
            <a:r>
              <a:rPr lang="nb-NO" sz="4900" b="1" dirty="0">
                <a:latin typeface="Palatino Linotype" pitchFamily="18" charset="0"/>
              </a:rPr>
              <a:t>2025 – 2026</a:t>
            </a:r>
            <a:br>
              <a:rPr lang="nb-NO" dirty="0"/>
            </a:b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10</a:t>
            </a:fld>
            <a:endParaRPr lang="nb-NO"/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8" y="188640"/>
            <a:ext cx="1571625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1635016" y="189021"/>
            <a:ext cx="3096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rgbClr val="0070C0"/>
                </a:solidFill>
              </a:rPr>
              <a:t>Karmøy-Vest Rotaryklubb</a:t>
            </a:r>
          </a:p>
          <a:p>
            <a:r>
              <a:rPr lang="nb-NO" sz="1600" b="1" dirty="0">
                <a:solidFill>
                  <a:srgbClr val="0070C0"/>
                </a:solidFill>
              </a:rPr>
              <a:t>Distrikt 2250</a:t>
            </a:r>
          </a:p>
        </p:txBody>
      </p:sp>
      <p:pic>
        <p:nvPicPr>
          <p:cNvPr id="1030" name="Picture 6" descr="http://karmoyvest.rotary.no/file-manager/image/BILDER/logo_800.png?context=mosim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236" y="44624"/>
            <a:ext cx="4973764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791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oddrett rull 8"/>
          <p:cNvSpPr/>
          <p:nvPr/>
        </p:nvSpPr>
        <p:spPr>
          <a:xfrm>
            <a:off x="1259632" y="836712"/>
            <a:ext cx="7632848" cy="5616624"/>
          </a:xfrm>
          <a:prstGeom prst="vertic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23728" y="1700808"/>
            <a:ext cx="5904656" cy="4040001"/>
          </a:xfrm>
        </p:spPr>
        <p:txBody>
          <a:bodyPr>
            <a:normAutofit fontScale="90000"/>
          </a:bodyPr>
          <a:lstStyle/>
          <a:p>
            <a:r>
              <a:rPr lang="nb-NO" b="1" dirty="0">
                <a:latin typeface="Palatino Linotype" pitchFamily="18" charset="0"/>
              </a:rPr>
              <a:t>Netto driftsresultat</a:t>
            </a:r>
            <a:br>
              <a:rPr lang="nb-NO" b="1" dirty="0">
                <a:latin typeface="Palatino Linotype" pitchFamily="18" charset="0"/>
              </a:rPr>
            </a:br>
            <a:r>
              <a:rPr lang="nb-NO" b="1" dirty="0">
                <a:latin typeface="Palatino Linotype" pitchFamily="18" charset="0"/>
              </a:rPr>
              <a:t>= overskudd på </a:t>
            </a:r>
            <a:br>
              <a:rPr lang="nb-NO" b="1" dirty="0">
                <a:latin typeface="Palatino Linotype" pitchFamily="18" charset="0"/>
              </a:rPr>
            </a:br>
            <a:r>
              <a:rPr lang="nb-NO" b="1" u="sng" dirty="0">
                <a:latin typeface="Palatino Linotype" pitchFamily="18" charset="0"/>
              </a:rPr>
              <a:t>kroner 60.356,27</a:t>
            </a:r>
            <a:br>
              <a:rPr lang="nb-NO" b="1" u="sng" dirty="0">
                <a:latin typeface="Palatino Linotype" pitchFamily="18" charset="0"/>
              </a:rPr>
            </a:br>
            <a:br>
              <a:rPr lang="nb-NO" b="1" u="sng" dirty="0">
                <a:latin typeface="Palatino Linotype" pitchFamily="18" charset="0"/>
              </a:rPr>
            </a:br>
            <a:r>
              <a:rPr lang="nb-NO" sz="2800" b="1" dirty="0">
                <a:latin typeface="Palatino Linotype" pitchFamily="18" charset="0"/>
              </a:rPr>
              <a:t>Netto driftsresultat 2024-2025</a:t>
            </a:r>
            <a:br>
              <a:rPr lang="nb-NO" sz="2800" b="1" dirty="0">
                <a:latin typeface="Palatino Linotype" pitchFamily="18" charset="0"/>
              </a:rPr>
            </a:br>
            <a:r>
              <a:rPr lang="nb-NO" sz="2800" b="1" u="sng" dirty="0">
                <a:latin typeface="Palatino Linotype" pitchFamily="18" charset="0"/>
              </a:rPr>
              <a:t> kroner 49.859,29</a:t>
            </a:r>
            <a:br>
              <a:rPr lang="nb-NO" b="1" dirty="0">
                <a:latin typeface="Palatino Linotype" panose="02040502050505030304" pitchFamily="18" charset="0"/>
              </a:rPr>
            </a:br>
            <a:endParaRPr lang="nb-NO" b="1" dirty="0">
              <a:latin typeface="Palatino Linotype" panose="02040502050505030304" pitchFamily="18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8" y="188640"/>
            <a:ext cx="1571625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1635016" y="189021"/>
            <a:ext cx="3096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rgbClr val="0070C0"/>
                </a:solidFill>
              </a:rPr>
              <a:t>Karmøy-Vest Rotaryklubb</a:t>
            </a:r>
          </a:p>
          <a:p>
            <a:r>
              <a:rPr lang="nb-NO" sz="1600" b="1" dirty="0">
                <a:solidFill>
                  <a:srgbClr val="0070C0"/>
                </a:solidFill>
              </a:rPr>
              <a:t>Distrikt 2250</a:t>
            </a:r>
          </a:p>
        </p:txBody>
      </p:sp>
      <p:pic>
        <p:nvPicPr>
          <p:cNvPr id="1030" name="Picture 6" descr="http://karmoyvest.rotary.no/file-manager/image/BILDER/logo_800.png?context=mosim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120901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2791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oddrett rull 8"/>
          <p:cNvSpPr/>
          <p:nvPr/>
        </p:nvSpPr>
        <p:spPr>
          <a:xfrm>
            <a:off x="1259632" y="836712"/>
            <a:ext cx="7632848" cy="5616624"/>
          </a:xfrm>
          <a:prstGeom prst="vertic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23728" y="1700808"/>
            <a:ext cx="5904656" cy="4040001"/>
          </a:xfrm>
        </p:spPr>
        <p:txBody>
          <a:bodyPr>
            <a:normAutofit fontScale="90000"/>
          </a:bodyPr>
          <a:lstStyle/>
          <a:p>
            <a:r>
              <a:rPr lang="nb-NO" b="1" dirty="0">
                <a:latin typeface="Palatino Linotype" pitchFamily="18" charset="0"/>
              </a:rPr>
              <a:t>Netto medlems-kontingenter</a:t>
            </a:r>
            <a:br>
              <a:rPr lang="nb-NO" b="1" dirty="0">
                <a:latin typeface="Palatino Linotype" pitchFamily="18" charset="0"/>
              </a:rPr>
            </a:br>
            <a:r>
              <a:rPr lang="nb-NO" b="1" u="sng" dirty="0">
                <a:latin typeface="Palatino Linotype" pitchFamily="18" charset="0"/>
              </a:rPr>
              <a:t>kroner 111.125,-</a:t>
            </a:r>
            <a:br>
              <a:rPr lang="nb-NO" b="1" u="sng" dirty="0">
                <a:latin typeface="Palatino Linotype" pitchFamily="18" charset="0"/>
              </a:rPr>
            </a:br>
            <a:br>
              <a:rPr lang="nb-NO" b="1" u="sng" dirty="0">
                <a:latin typeface="Palatino Linotype" pitchFamily="18" charset="0"/>
              </a:rPr>
            </a:br>
            <a:r>
              <a:rPr lang="nb-NO" sz="2800" b="1" dirty="0">
                <a:latin typeface="Palatino Linotype" pitchFamily="18" charset="0"/>
              </a:rPr>
              <a:t>Medlemskontingent 2024-2025 </a:t>
            </a:r>
            <a:br>
              <a:rPr lang="nb-NO" sz="2800" b="1" dirty="0">
                <a:latin typeface="Palatino Linotype" pitchFamily="18" charset="0"/>
              </a:rPr>
            </a:br>
            <a:r>
              <a:rPr lang="nb-NO" sz="2800" b="1" u="sng" dirty="0">
                <a:latin typeface="Palatino Linotype" pitchFamily="18" charset="0"/>
              </a:rPr>
              <a:t>kroner 113.400,-</a:t>
            </a:r>
            <a:br>
              <a:rPr lang="nb-NO" b="1" u="sng" dirty="0">
                <a:latin typeface="Palatino Linotype" pitchFamily="18" charset="0"/>
              </a:rPr>
            </a:br>
            <a:endParaRPr lang="nb-NO" b="1" u="sng" dirty="0">
              <a:latin typeface="Palatino Linotype" pitchFamily="18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8" y="188640"/>
            <a:ext cx="1571625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1635016" y="189021"/>
            <a:ext cx="3096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rgbClr val="0070C0"/>
                </a:solidFill>
              </a:rPr>
              <a:t>Karmøy-Vest Rotaryklubb</a:t>
            </a:r>
          </a:p>
          <a:p>
            <a:r>
              <a:rPr lang="nb-NO" sz="1600" b="1" dirty="0">
                <a:solidFill>
                  <a:srgbClr val="0070C0"/>
                </a:solidFill>
              </a:rPr>
              <a:t>Distrikt 2250</a:t>
            </a:r>
          </a:p>
        </p:txBody>
      </p:sp>
      <p:pic>
        <p:nvPicPr>
          <p:cNvPr id="1030" name="Picture 6" descr="http://karmoyvest.rotary.no/file-manager/image/BILDER/logo_800.png?context=mosim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120901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2791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oddrett rull 8"/>
          <p:cNvSpPr/>
          <p:nvPr/>
        </p:nvSpPr>
        <p:spPr>
          <a:xfrm>
            <a:off x="1259632" y="836712"/>
            <a:ext cx="7632848" cy="5616624"/>
          </a:xfrm>
          <a:prstGeom prst="vertic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23728" y="1916832"/>
            <a:ext cx="5904656" cy="4040001"/>
          </a:xfrm>
        </p:spPr>
        <p:txBody>
          <a:bodyPr>
            <a:normAutofit fontScale="90000"/>
          </a:bodyPr>
          <a:lstStyle/>
          <a:p>
            <a:r>
              <a:rPr lang="nb-NO" b="1" dirty="0">
                <a:latin typeface="Palatino Linotype" pitchFamily="18" charset="0"/>
              </a:rPr>
              <a:t>Loddsalg</a:t>
            </a:r>
            <a:br>
              <a:rPr lang="nb-NO" b="1" dirty="0">
                <a:latin typeface="Palatino Linotype" pitchFamily="18" charset="0"/>
              </a:rPr>
            </a:br>
            <a:r>
              <a:rPr lang="nb-NO" b="1" u="sng" dirty="0">
                <a:latin typeface="Palatino Linotype" pitchFamily="18" charset="0"/>
              </a:rPr>
              <a:t>kroner 25.060,-</a:t>
            </a:r>
            <a:br>
              <a:rPr lang="nb-NO" b="1" u="sng" dirty="0">
                <a:latin typeface="Palatino Linotype" pitchFamily="18" charset="0"/>
              </a:rPr>
            </a:br>
            <a:r>
              <a:rPr lang="nb-NO" sz="2500" b="1" u="sng" dirty="0">
                <a:latin typeface="Palatino Linotype" pitchFamily="18" charset="0"/>
              </a:rPr>
              <a:t> </a:t>
            </a:r>
            <a:br>
              <a:rPr lang="nb-NO" b="1" u="sng" dirty="0">
                <a:latin typeface="Palatino Linotype" pitchFamily="18" charset="0"/>
              </a:rPr>
            </a:br>
            <a:r>
              <a:rPr lang="nb-NO" sz="2800" b="1" dirty="0">
                <a:latin typeface="Palatino Linotype" pitchFamily="18" charset="0"/>
              </a:rPr>
              <a:t>Datoer 28/10, 25/11, 27/1 og 28/4 </a:t>
            </a:r>
            <a:br>
              <a:rPr lang="nb-NO" b="1" u="sng" dirty="0">
                <a:latin typeface="Palatino Linotype" pitchFamily="18" charset="0"/>
              </a:rPr>
            </a:br>
            <a:br>
              <a:rPr lang="nb-NO" b="1" u="sng" dirty="0">
                <a:latin typeface="Palatino Linotype" pitchFamily="18" charset="0"/>
              </a:rPr>
            </a:br>
            <a:r>
              <a:rPr lang="nb-NO" sz="2800" b="1" dirty="0">
                <a:latin typeface="Palatino Linotype" pitchFamily="18" charset="0"/>
              </a:rPr>
              <a:t>Loddsalg 2024-2025 </a:t>
            </a:r>
            <a:br>
              <a:rPr lang="nb-NO" sz="2800" b="1" dirty="0">
                <a:latin typeface="Palatino Linotype" pitchFamily="18" charset="0"/>
              </a:rPr>
            </a:br>
            <a:r>
              <a:rPr lang="nb-NO" sz="2800" b="1" u="sng" dirty="0">
                <a:latin typeface="Palatino Linotype" pitchFamily="18" charset="0"/>
              </a:rPr>
              <a:t>kroner 20.710,-</a:t>
            </a:r>
            <a:br>
              <a:rPr lang="nb-NO" b="1" u="sng" dirty="0">
                <a:latin typeface="Palatino Linotype" pitchFamily="18" charset="0"/>
              </a:rPr>
            </a:br>
            <a:endParaRPr lang="nb-NO" b="1" u="sng" dirty="0">
              <a:latin typeface="Palatino Linotype" pitchFamily="18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8" y="188640"/>
            <a:ext cx="1571625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1635016" y="189021"/>
            <a:ext cx="3096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rgbClr val="0070C0"/>
                </a:solidFill>
              </a:rPr>
              <a:t>Karmøy-Vest Rotaryklubb</a:t>
            </a:r>
          </a:p>
          <a:p>
            <a:r>
              <a:rPr lang="nb-NO" sz="1600" b="1" dirty="0">
                <a:solidFill>
                  <a:srgbClr val="0070C0"/>
                </a:solidFill>
              </a:rPr>
              <a:t>Distrikt 2250</a:t>
            </a:r>
          </a:p>
        </p:txBody>
      </p:sp>
      <p:pic>
        <p:nvPicPr>
          <p:cNvPr id="1030" name="Picture 6" descr="http://karmoyvest.rotary.no/file-manager/image/BILDER/logo_800.png?context=mosim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120901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959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oddrett rull 8"/>
          <p:cNvSpPr/>
          <p:nvPr/>
        </p:nvSpPr>
        <p:spPr>
          <a:xfrm>
            <a:off x="1259632" y="836712"/>
            <a:ext cx="7632848" cy="5616624"/>
          </a:xfrm>
          <a:prstGeom prst="vertic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23728" y="1700808"/>
            <a:ext cx="5904656" cy="4040001"/>
          </a:xfrm>
        </p:spPr>
        <p:txBody>
          <a:bodyPr>
            <a:normAutofit fontScale="90000"/>
          </a:bodyPr>
          <a:lstStyle/>
          <a:p>
            <a:r>
              <a:rPr lang="nb-NO" b="1" dirty="0">
                <a:latin typeface="Palatino Linotype" panose="02040502050505030304" pitchFamily="18" charset="0"/>
              </a:rPr>
              <a:t>Overført til RI for bekjempelse av </a:t>
            </a:r>
            <a:br>
              <a:rPr lang="nb-NO" b="1" dirty="0">
                <a:latin typeface="Palatino Linotype" panose="02040502050505030304" pitchFamily="18" charset="0"/>
              </a:rPr>
            </a:br>
            <a:r>
              <a:rPr lang="nb-NO" b="1" dirty="0">
                <a:latin typeface="Palatino Linotype" panose="02040502050505030304" pitchFamily="18" charset="0"/>
              </a:rPr>
              <a:t>Polio Pluss</a:t>
            </a:r>
            <a:br>
              <a:rPr lang="nb-NO" b="1" dirty="0">
                <a:latin typeface="Palatino Linotype" panose="02040502050505030304" pitchFamily="18" charset="0"/>
              </a:rPr>
            </a:br>
            <a:r>
              <a:rPr lang="nb-NO" b="1" u="sng" dirty="0">
                <a:latin typeface="Palatino Linotype" panose="02040502050505030304" pitchFamily="18" charset="0"/>
              </a:rPr>
              <a:t>kroner 5.000,-</a:t>
            </a:r>
            <a:br>
              <a:rPr lang="nb-NO" b="1" dirty="0">
                <a:latin typeface="Palatino Linotype" panose="02040502050505030304" pitchFamily="18" charset="0"/>
              </a:rPr>
            </a:br>
            <a:br>
              <a:rPr lang="nb-NO" b="1" dirty="0">
                <a:latin typeface="Palatino Linotype" panose="02040502050505030304" pitchFamily="18" charset="0"/>
              </a:rPr>
            </a:br>
            <a:r>
              <a:rPr lang="nb-NO" sz="2800" b="1" dirty="0">
                <a:latin typeface="Palatino Linotype" panose="02040502050505030304" pitchFamily="18" charset="0"/>
              </a:rPr>
              <a:t>Overført i 2024-2025</a:t>
            </a:r>
            <a:br>
              <a:rPr lang="nb-NO" sz="2800" b="1" dirty="0">
                <a:latin typeface="Palatino Linotype" panose="02040502050505030304" pitchFamily="18" charset="0"/>
              </a:rPr>
            </a:br>
            <a:r>
              <a:rPr lang="nb-NO" sz="2800" b="1" u="sng" dirty="0">
                <a:latin typeface="Palatino Linotype" panose="02040502050505030304" pitchFamily="18" charset="0"/>
              </a:rPr>
              <a:t>kroner 5.000,-</a:t>
            </a:r>
            <a:br>
              <a:rPr lang="nb-NO" sz="2800" b="1" dirty="0">
                <a:latin typeface="Palatino Linotype" panose="02040502050505030304" pitchFamily="18" charset="0"/>
              </a:rPr>
            </a:br>
            <a:endParaRPr lang="nb-NO" sz="2800" b="1" dirty="0">
              <a:latin typeface="Palatino Linotype" panose="02040502050505030304" pitchFamily="18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8" y="188640"/>
            <a:ext cx="1571625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1635016" y="189021"/>
            <a:ext cx="3096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rgbClr val="0070C0"/>
                </a:solidFill>
              </a:rPr>
              <a:t>Karmøy-Vest Rotaryklubb</a:t>
            </a:r>
          </a:p>
          <a:p>
            <a:r>
              <a:rPr lang="nb-NO" sz="1600" b="1" dirty="0">
                <a:solidFill>
                  <a:srgbClr val="0070C0"/>
                </a:solidFill>
              </a:rPr>
              <a:t>Distrikt 2250</a:t>
            </a:r>
          </a:p>
        </p:txBody>
      </p:sp>
      <p:pic>
        <p:nvPicPr>
          <p:cNvPr id="1030" name="Picture 6" descr="http://karmoyvest.rotary.no/file-manager/image/BILDER/logo_800.png?context=mosim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120901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2791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oddrett rull 8"/>
          <p:cNvSpPr/>
          <p:nvPr/>
        </p:nvSpPr>
        <p:spPr>
          <a:xfrm>
            <a:off x="1259632" y="836712"/>
            <a:ext cx="7632848" cy="5616624"/>
          </a:xfrm>
          <a:prstGeom prst="vertic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23728" y="2297611"/>
            <a:ext cx="5904656" cy="3960440"/>
          </a:xfrm>
        </p:spPr>
        <p:txBody>
          <a:bodyPr>
            <a:normAutofit fontScale="90000"/>
          </a:bodyPr>
          <a:lstStyle/>
          <a:p>
            <a:r>
              <a:rPr lang="nb-NO" b="1" dirty="0">
                <a:latin typeface="Palatino Linotype" panose="02040502050505030304" pitchFamily="18" charset="0"/>
              </a:rPr>
              <a:t>Lokale prosjekter</a:t>
            </a:r>
            <a:br>
              <a:rPr lang="nb-NO" b="1" dirty="0">
                <a:latin typeface="Palatino Linotype" panose="02040502050505030304" pitchFamily="18" charset="0"/>
              </a:rPr>
            </a:br>
            <a:r>
              <a:rPr lang="nb-NO" b="1" u="sng" dirty="0">
                <a:latin typeface="Palatino Linotype" panose="02040502050505030304" pitchFamily="18" charset="0"/>
              </a:rPr>
              <a:t>kroner 21.500,-</a:t>
            </a:r>
            <a:br>
              <a:rPr lang="nb-NO" b="1" dirty="0">
                <a:latin typeface="Palatino Linotype" panose="02040502050505030304" pitchFamily="18" charset="0"/>
              </a:rPr>
            </a:br>
            <a:br>
              <a:rPr lang="nb-NO" b="1" dirty="0">
                <a:latin typeface="Palatino Linotype" panose="02040502050505030304" pitchFamily="18" charset="0"/>
              </a:rPr>
            </a:br>
            <a:r>
              <a:rPr lang="nb-NO" sz="2700" b="1" dirty="0">
                <a:latin typeface="Palatino Linotype" panose="02040502050505030304" pitchFamily="18" charset="0"/>
              </a:rPr>
              <a:t>Støtte til Åkra Sanitetsforening kr 3.000,-</a:t>
            </a:r>
            <a:br>
              <a:rPr lang="nb-NO" sz="2700" b="1" dirty="0">
                <a:latin typeface="Palatino Linotype" panose="02040502050505030304" pitchFamily="18" charset="0"/>
              </a:rPr>
            </a:br>
            <a:r>
              <a:rPr lang="nb-NO" sz="2700" b="1" dirty="0">
                <a:latin typeface="Palatino Linotype" panose="02040502050505030304" pitchFamily="18" charset="0"/>
              </a:rPr>
              <a:t>Benk/planter Åkra kirkegård kr 15.000,-</a:t>
            </a:r>
            <a:br>
              <a:rPr lang="nb-NO" sz="2700" b="1" dirty="0">
                <a:latin typeface="Palatino Linotype" panose="02040502050505030304" pitchFamily="18" charset="0"/>
              </a:rPr>
            </a:br>
            <a:r>
              <a:rPr lang="nb-NO" sz="2700" b="1" dirty="0">
                <a:latin typeface="Palatino Linotype" panose="02040502050505030304" pitchFamily="18" charset="0"/>
              </a:rPr>
              <a:t>Utgifter Stormvarselet kr 3.500,-</a:t>
            </a:r>
            <a:br>
              <a:rPr lang="nb-NO" sz="2800" b="1" dirty="0">
                <a:latin typeface="Palatino Linotype" panose="02040502050505030304" pitchFamily="18" charset="0"/>
              </a:rPr>
            </a:br>
            <a:br>
              <a:rPr lang="nb-NO" sz="2800" b="1" dirty="0">
                <a:latin typeface="Palatino Linotype" panose="02040502050505030304" pitchFamily="18" charset="0"/>
              </a:rPr>
            </a:br>
            <a:r>
              <a:rPr lang="nb-NO" sz="2800" b="1" dirty="0">
                <a:latin typeface="Palatino Linotype" panose="02040502050505030304" pitchFamily="18" charset="0"/>
              </a:rPr>
              <a:t>Lokale prosjekter 2024-2025</a:t>
            </a:r>
            <a:br>
              <a:rPr lang="nb-NO" sz="2800" b="1" dirty="0">
                <a:latin typeface="Palatino Linotype" panose="02040502050505030304" pitchFamily="18" charset="0"/>
              </a:rPr>
            </a:br>
            <a:r>
              <a:rPr lang="nb-NO" sz="2800" b="1" dirty="0">
                <a:latin typeface="Palatino Linotype" panose="02040502050505030304" pitchFamily="18" charset="0"/>
              </a:rPr>
              <a:t>kroner 18.500,-</a:t>
            </a:r>
            <a:br>
              <a:rPr lang="nb-NO" sz="2800" b="1" dirty="0">
                <a:latin typeface="Palatino Linotype" panose="02040502050505030304" pitchFamily="18" charset="0"/>
              </a:rPr>
            </a:br>
            <a:br>
              <a:rPr lang="nb-NO" sz="2800" b="1" dirty="0">
                <a:latin typeface="Palatino Linotype" panose="02040502050505030304" pitchFamily="18" charset="0"/>
              </a:rPr>
            </a:br>
            <a:endParaRPr lang="nb-NO" b="1" dirty="0">
              <a:latin typeface="Palatino Linotype" panose="02040502050505030304" pitchFamily="18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8" y="188640"/>
            <a:ext cx="1571625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1635016" y="189021"/>
            <a:ext cx="3096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rgbClr val="0070C0"/>
                </a:solidFill>
              </a:rPr>
              <a:t>Karmøy-Vest Rotaryklubb</a:t>
            </a:r>
          </a:p>
          <a:p>
            <a:r>
              <a:rPr lang="nb-NO" sz="1600" b="1" dirty="0">
                <a:solidFill>
                  <a:srgbClr val="0070C0"/>
                </a:solidFill>
              </a:rPr>
              <a:t>Distrikt 2250</a:t>
            </a:r>
          </a:p>
        </p:txBody>
      </p:sp>
      <p:pic>
        <p:nvPicPr>
          <p:cNvPr id="1030" name="Picture 6" descr="http://karmoyvest.rotary.no/file-manager/image/BILDER/logo_800.png?context=mosim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120901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2791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oddrett rull 8"/>
          <p:cNvSpPr/>
          <p:nvPr/>
        </p:nvSpPr>
        <p:spPr>
          <a:xfrm>
            <a:off x="1259632" y="836712"/>
            <a:ext cx="7632848" cy="5616624"/>
          </a:xfrm>
          <a:prstGeom prst="vertic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23728" y="2409985"/>
            <a:ext cx="5904656" cy="3823977"/>
          </a:xfrm>
        </p:spPr>
        <p:txBody>
          <a:bodyPr>
            <a:normAutofit fontScale="90000"/>
          </a:bodyPr>
          <a:lstStyle/>
          <a:p>
            <a:r>
              <a:rPr lang="nb-NO" b="1" dirty="0">
                <a:latin typeface="Palatino Linotype" panose="02040502050505030304" pitchFamily="18" charset="0"/>
              </a:rPr>
              <a:t>Internasjonale prosjekter</a:t>
            </a:r>
            <a:br>
              <a:rPr lang="nb-NO" b="1" dirty="0">
                <a:latin typeface="Palatino Linotype" panose="02040502050505030304" pitchFamily="18" charset="0"/>
              </a:rPr>
            </a:br>
            <a:r>
              <a:rPr lang="nb-NO" b="1" u="sng" dirty="0">
                <a:latin typeface="Palatino Linotype" panose="02040502050505030304" pitchFamily="18" charset="0"/>
              </a:rPr>
              <a:t>kroner 20.000,-</a:t>
            </a:r>
            <a:br>
              <a:rPr lang="nb-NO" b="1" dirty="0">
                <a:latin typeface="Palatino Linotype" panose="02040502050505030304" pitchFamily="18" charset="0"/>
              </a:rPr>
            </a:br>
            <a:r>
              <a:rPr lang="nb-NO" sz="1300" b="1" dirty="0">
                <a:latin typeface="Palatino Linotype" panose="02040502050505030304" pitchFamily="18" charset="0"/>
              </a:rPr>
              <a:t> </a:t>
            </a:r>
            <a:br>
              <a:rPr lang="nb-NO" sz="2800" b="1" dirty="0">
                <a:latin typeface="Palatino Linotype" panose="02040502050505030304" pitchFamily="18" charset="0"/>
              </a:rPr>
            </a:br>
            <a:r>
              <a:rPr lang="nb-NO" sz="2800" b="1" dirty="0">
                <a:latin typeface="Palatino Linotype" panose="02040502050505030304" pitchFamily="18" charset="0"/>
              </a:rPr>
              <a:t>«Learning Tree» i Gambia kr 20.000,-</a:t>
            </a:r>
            <a:br>
              <a:rPr lang="nb-NO" sz="2800" b="1" dirty="0">
                <a:latin typeface="Palatino Linotype" panose="02040502050505030304" pitchFamily="18" charset="0"/>
              </a:rPr>
            </a:br>
            <a:br>
              <a:rPr lang="nb-NO" sz="2800" b="1" dirty="0">
                <a:latin typeface="Palatino Linotype" panose="02040502050505030304" pitchFamily="18" charset="0"/>
              </a:rPr>
            </a:br>
            <a:br>
              <a:rPr lang="nb-NO" sz="2800" b="1" dirty="0">
                <a:latin typeface="Palatino Linotype" panose="02040502050505030304" pitchFamily="18" charset="0"/>
              </a:rPr>
            </a:br>
            <a:r>
              <a:rPr lang="nb-NO" sz="2800" b="1" dirty="0">
                <a:latin typeface="Palatino Linotype" panose="02040502050505030304" pitchFamily="18" charset="0"/>
              </a:rPr>
              <a:t>Internasjonale prosjekter 2024-2025</a:t>
            </a:r>
            <a:br>
              <a:rPr lang="nb-NO" sz="2800" b="1" dirty="0">
                <a:latin typeface="Palatino Linotype" panose="02040502050505030304" pitchFamily="18" charset="0"/>
              </a:rPr>
            </a:br>
            <a:r>
              <a:rPr lang="nb-NO" sz="2800" b="1" dirty="0">
                <a:latin typeface="Palatino Linotype" panose="02040502050505030304" pitchFamily="18" charset="0"/>
              </a:rPr>
              <a:t>kroner 25.000,-</a:t>
            </a:r>
            <a:br>
              <a:rPr lang="nb-NO" sz="2800" b="1" dirty="0">
                <a:latin typeface="Palatino Linotype" panose="02040502050505030304" pitchFamily="18" charset="0"/>
              </a:rPr>
            </a:br>
            <a:br>
              <a:rPr lang="nb-NO" sz="2800" b="1" dirty="0">
                <a:latin typeface="Palatino Linotype" panose="02040502050505030304" pitchFamily="18" charset="0"/>
              </a:rPr>
            </a:br>
            <a:endParaRPr lang="nb-NO" b="1" dirty="0">
              <a:latin typeface="Palatino Linotype" panose="02040502050505030304" pitchFamily="18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8" y="188640"/>
            <a:ext cx="1571625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1635016" y="189021"/>
            <a:ext cx="3096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rgbClr val="0070C0"/>
                </a:solidFill>
              </a:rPr>
              <a:t>Karmøy-Vest Rotaryklubb</a:t>
            </a:r>
          </a:p>
          <a:p>
            <a:r>
              <a:rPr lang="nb-NO" sz="1600" b="1" dirty="0">
                <a:solidFill>
                  <a:srgbClr val="0070C0"/>
                </a:solidFill>
              </a:rPr>
              <a:t>Distrikt 2250</a:t>
            </a:r>
          </a:p>
        </p:txBody>
      </p:sp>
      <p:pic>
        <p:nvPicPr>
          <p:cNvPr id="1030" name="Picture 6" descr="http://karmoyvest.rotary.no/file-manager/image/BILDER/logo_800.png?context=mosim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120901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3462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oddrett rull 8"/>
          <p:cNvSpPr/>
          <p:nvPr/>
        </p:nvSpPr>
        <p:spPr>
          <a:xfrm>
            <a:off x="1259632" y="836712"/>
            <a:ext cx="7632848" cy="5616624"/>
          </a:xfrm>
          <a:prstGeom prst="vertic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23728" y="1700808"/>
            <a:ext cx="5904656" cy="4040001"/>
          </a:xfrm>
        </p:spPr>
        <p:txBody>
          <a:bodyPr/>
          <a:lstStyle/>
          <a:p>
            <a:r>
              <a:rPr lang="nb-NO" b="1" dirty="0">
                <a:latin typeface="Palatino Linotype" panose="02040502050505030304" pitchFamily="18" charset="0"/>
              </a:rPr>
              <a:t>Penger i banken</a:t>
            </a:r>
            <a:br>
              <a:rPr lang="nb-NO" b="1" dirty="0">
                <a:latin typeface="Palatino Linotype" panose="02040502050505030304" pitchFamily="18" charset="0"/>
              </a:rPr>
            </a:br>
            <a:r>
              <a:rPr lang="nb-NO" b="1" u="sng" dirty="0">
                <a:latin typeface="Palatino Linotype" panose="02040502050505030304" pitchFamily="18" charset="0"/>
              </a:rPr>
              <a:t>kroner 604.581,38</a:t>
            </a: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8" y="188640"/>
            <a:ext cx="1571625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1635016" y="189021"/>
            <a:ext cx="3096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rgbClr val="0070C0"/>
                </a:solidFill>
              </a:rPr>
              <a:t>Karmøy-Vest Rotaryklubb</a:t>
            </a:r>
          </a:p>
          <a:p>
            <a:r>
              <a:rPr lang="nb-NO" sz="1600" b="1" dirty="0">
                <a:solidFill>
                  <a:srgbClr val="0070C0"/>
                </a:solidFill>
              </a:rPr>
              <a:t>Distrikt 2250</a:t>
            </a:r>
          </a:p>
        </p:txBody>
      </p:sp>
      <p:pic>
        <p:nvPicPr>
          <p:cNvPr id="1030" name="Picture 6" descr="http://karmoyvest.rotary.no/file-manager/image/BILDER/logo_800.png?context=mosim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120901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27911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oddrett rull 8"/>
          <p:cNvSpPr/>
          <p:nvPr/>
        </p:nvSpPr>
        <p:spPr>
          <a:xfrm>
            <a:off x="1259632" y="836712"/>
            <a:ext cx="7632848" cy="5616624"/>
          </a:xfrm>
          <a:prstGeom prst="vertic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23728" y="1700808"/>
            <a:ext cx="5904656" cy="4040001"/>
          </a:xfrm>
        </p:spPr>
        <p:txBody>
          <a:bodyPr/>
          <a:lstStyle/>
          <a:p>
            <a:r>
              <a:rPr lang="nb-NO" b="1" dirty="0">
                <a:latin typeface="Palatino Linotype" panose="02040502050505030304" pitchFamily="18" charset="0"/>
              </a:rPr>
              <a:t>Rest «Bjarne-fondet»</a:t>
            </a:r>
            <a:br>
              <a:rPr lang="nb-NO" b="1" dirty="0">
                <a:latin typeface="Palatino Linotype" panose="02040502050505030304" pitchFamily="18" charset="0"/>
              </a:rPr>
            </a:br>
            <a:r>
              <a:rPr lang="nb-NO" b="1" u="sng" dirty="0">
                <a:latin typeface="Palatino Linotype" panose="02040502050505030304" pitchFamily="18" charset="0"/>
              </a:rPr>
              <a:t>kroner 81.211,58</a:t>
            </a:r>
            <a:br>
              <a:rPr lang="nb-NO" b="1" u="sng" dirty="0">
                <a:latin typeface="Palatino Linotype" panose="02040502050505030304" pitchFamily="18" charset="0"/>
              </a:rPr>
            </a:br>
            <a:br>
              <a:rPr lang="nb-NO" b="1" u="sng" dirty="0">
                <a:latin typeface="Palatino Linotype" panose="02040502050505030304" pitchFamily="18" charset="0"/>
              </a:rPr>
            </a:br>
            <a:r>
              <a:rPr lang="nb-NO" sz="2800" b="1" dirty="0">
                <a:latin typeface="Palatino Linotype" panose="02040502050505030304" pitchFamily="18" charset="0"/>
              </a:rPr>
              <a:t>Ingen bruk av dette fondet dette Rotary-året. </a:t>
            </a: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8" y="188640"/>
            <a:ext cx="1571625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1635016" y="189021"/>
            <a:ext cx="3096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rgbClr val="0070C0"/>
                </a:solidFill>
              </a:rPr>
              <a:t>Karmøy-Vest Rotaryklubb</a:t>
            </a:r>
          </a:p>
          <a:p>
            <a:r>
              <a:rPr lang="nb-NO" sz="1600" b="1" dirty="0">
                <a:solidFill>
                  <a:srgbClr val="0070C0"/>
                </a:solidFill>
              </a:rPr>
              <a:t>Distrikt 2250</a:t>
            </a:r>
          </a:p>
        </p:txBody>
      </p:sp>
      <p:pic>
        <p:nvPicPr>
          <p:cNvPr id="1030" name="Picture 6" descr="http://karmoyvest.rotary.no/file-manager/image/BILDER/logo_800.png?context=mosim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120901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7595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0D9D3FC-F657-C832-FF65-C54C72057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19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82BEBC1-30C2-6053-37A9-8C6A713CB7BE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1:$J$41"/>
              </a:ext>
            </a:extLst>
          </p:cNvPicPr>
          <p:nvPr/>
        </p:nvPicPr>
        <p:blipFill>
          <a:blip r:embed="rId2"/>
          <a:srcRect b="1884"/>
          <a:stretch>
            <a:fillRect/>
          </a:stretch>
        </p:blipFill>
        <p:spPr bwMode="auto">
          <a:xfrm>
            <a:off x="1907704" y="131567"/>
            <a:ext cx="5904656" cy="6465785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7379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891326A-D24E-F515-A0AA-290515DE1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20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AAEF7E2-DCE5-27BA-B134-829A646FB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072" y="136525"/>
            <a:ext cx="6181856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0854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21</a:t>
            </a:fld>
            <a:endParaRPr lang="nb-NO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000000-0008-0000-0400-000001040000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1:$M$32" spid="_x0000_s1142"/>
              </a:ext>
            </a:extLst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516" y="619637"/>
            <a:ext cx="8712968" cy="5618725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a14" a14:legacySpreadsheetColorIndex="64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60692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22</a:t>
            </a:fld>
            <a:endParaRPr lang="nb-NO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000000-0008-0000-0400-000001040000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1:$M$32" spid="_x0000_s1142"/>
              </a:ext>
            </a:extLst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516" y="619637"/>
            <a:ext cx="8712968" cy="5618725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a14" a14:legacySpreadsheetColorIndex="64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7648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23</a:t>
            </a:fld>
            <a:endParaRPr lang="nb-NO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000000-0008-0000-0400-000001040000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1:$M$32" spid="_x0000_s1142"/>
              </a:ext>
            </a:extLst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619637"/>
            <a:ext cx="8712968" cy="5618725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a14" a14:legacySpreadsheetColorIndex="64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7096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FFCC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24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026C4F6-9861-22D9-88A4-192B0CCF6428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1:$G$23"/>
              </a:ext>
            </a:extLst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536" y="764704"/>
            <a:ext cx="8340927" cy="432048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347546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FFCC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25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BBD224F-C468-07E4-9CAC-489B641E030D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24:$G$64"/>
              </a:ext>
            </a:extLst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560" y="795003"/>
            <a:ext cx="7632848" cy="5820733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98235D16-4B2E-AE9F-56A0-A65FB9B6E7C3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2:$G$3"/>
              </a:ext>
            </a:extLst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552" y="336559"/>
            <a:ext cx="7704856" cy="432359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114969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FFCC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26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8235D16-4B2E-AE9F-56A0-A65FB9B6E7C3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2:$G$3"/>
              </a:ext>
            </a:extLst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5963" y="441725"/>
            <a:ext cx="7979099" cy="447748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65E0986D-D586-64E6-E8A5-BFFBB95531F9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66:$G$77"/>
              </a:ext>
            </a:extLst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77" y="1124744"/>
            <a:ext cx="7813502" cy="2923037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114969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FFCC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27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AA65096-C090-9798-F5BF-41963463184E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78:$G$106"/>
              </a:ext>
            </a:extLst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620687"/>
            <a:ext cx="8136904" cy="5689979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984432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FFCC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28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067BDB4-CA79-3549-E7EF-976918796CE4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80:$G$80"/>
              </a:ext>
            </a:extLst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726423"/>
            <a:ext cx="8147247" cy="281344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5BEAE78-6947-4E19-D26F-0F7A210E21D0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107:$G$128"/>
              </a:ext>
            </a:extLst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584" y="1035215"/>
            <a:ext cx="8147247" cy="5462758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789734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FFCC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29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E8739FA-94A9-C62A-C0CE-EF56DDDDFB5D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130:$G$150"/>
              </a:ext>
            </a:extLst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568" y="405588"/>
            <a:ext cx="7560840" cy="5950762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68221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FFCC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30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4BD1C3F-9545-5004-2FE7-E2F0BBD3BACC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151:$G$166"/>
              </a:ext>
            </a:extLst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620688"/>
            <a:ext cx="8040893" cy="4824536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68221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FFCC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31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224E59A-EEEA-93A1-217F-9AA63D23CB24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167:$G$183"/>
              </a:ext>
            </a:extLst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596900"/>
            <a:ext cx="7945196" cy="5064348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980212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07504" y="0"/>
            <a:ext cx="9144000" cy="685800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FFCC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32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7281CE4-EDFD-7095-5040-BF294B0978F4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184:$G$200"/>
              </a:ext>
            </a:extLst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577476"/>
            <a:ext cx="7920880" cy="5048849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478944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0502A-A193-5CBA-7F0D-94C092EDB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9B309DC-A62E-F6B6-639C-C5D8BF02E243}"/>
              </a:ext>
            </a:extLst>
          </p:cNvPr>
          <p:cNvSpPr/>
          <p:nvPr/>
        </p:nvSpPr>
        <p:spPr>
          <a:xfrm>
            <a:off x="107504" y="0"/>
            <a:ext cx="9144000" cy="685800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FFCC"/>
              </a:solidFill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5C944F6-1909-1F51-4197-A43E3DEDA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33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03F5BBB-D490-750A-4E9A-7CFF92E09BE4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201:$G$217"/>
              </a:ext>
            </a:extLst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568" y="620688"/>
            <a:ext cx="7953451" cy="468052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65533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FFCC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34</a:t>
            </a:fld>
            <a:endParaRPr lang="nb-NO"/>
          </a:p>
        </p:txBody>
      </p:sp>
      <p:sp>
        <p:nvSpPr>
          <p:cNvPr id="20482" name="AutoShape 2" descr="https://webmail.domeneshop.no/?_task=mail&amp;_mbox=INBOX&amp;_uid=25761&amp;_part=2&amp;_action=get&amp;_extwin=1&amp;_framed=1&amp;_mimewarning=1&amp;_embed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D1BD414-2D2D-41DE-7CE6-218F8762A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943" y="547285"/>
            <a:ext cx="5106113" cy="576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621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07504" y="1431311"/>
            <a:ext cx="3877712" cy="4040001"/>
          </a:xfrm>
        </p:spPr>
        <p:txBody>
          <a:bodyPr/>
          <a:lstStyle/>
          <a:p>
            <a:r>
              <a:rPr lang="nb-NO" b="1" dirty="0">
                <a:latin typeface="Palatino Linotype" panose="02040502050505030304" pitchFamily="18" charset="0"/>
              </a:rPr>
              <a:t>Budsjett</a:t>
            </a:r>
            <a:br>
              <a:rPr lang="nb-NO" b="1" dirty="0">
                <a:latin typeface="Palatino Linotype" panose="02040502050505030304" pitchFamily="18" charset="0"/>
              </a:rPr>
            </a:br>
            <a:r>
              <a:rPr lang="nb-NO" b="1" dirty="0">
                <a:latin typeface="Palatino Linotype" panose="02040502050505030304" pitchFamily="18" charset="0"/>
              </a:rPr>
              <a:t>2026-2027</a:t>
            </a: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8" y="188640"/>
            <a:ext cx="1571625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1635016" y="189021"/>
            <a:ext cx="3096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rgbClr val="0070C0"/>
                </a:solidFill>
              </a:rPr>
              <a:t>Karmøy-Vest Rotaryklubb</a:t>
            </a:r>
          </a:p>
          <a:p>
            <a:r>
              <a:rPr lang="nb-NO" sz="1600" b="1" dirty="0">
                <a:solidFill>
                  <a:srgbClr val="0070C0"/>
                </a:solidFill>
              </a:rPr>
              <a:t>Distrikt 2250</a:t>
            </a:r>
          </a:p>
        </p:txBody>
      </p:sp>
      <p:pic>
        <p:nvPicPr>
          <p:cNvPr id="1030" name="Picture 6" descr="http://karmoyvest.rotary.no/file-manager/image/BILDER/logo_800.png?context=mosim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236" y="44624"/>
            <a:ext cx="4973764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04577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rgbClr val="FFFFCC"/>
                </a:solidFill>
              </a:rPr>
              <a:t>A</a:t>
            </a:r>
            <a:endParaRPr lang="nb-NO" dirty="0">
              <a:solidFill>
                <a:srgbClr val="FFFFCC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36</a:t>
            </a:fld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91B7E5C-E01B-652A-3711-D7B338766387}"/>
              </a:ext>
            </a:extLst>
          </p:cNvPr>
          <p:cNvSpPr txBox="1"/>
          <p:nvPr/>
        </p:nvSpPr>
        <p:spPr>
          <a:xfrm>
            <a:off x="289290" y="4509120"/>
            <a:ext cx="83812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Kommentar:</a:t>
            </a:r>
          </a:p>
          <a:p>
            <a:r>
              <a:rPr lang="nb-NO" dirty="0"/>
              <a:t>Regnskapet for Amerikafesten 2026 er ferdig med et overskudd på kr 48.017,78. Dette er kr 3.517,78 bedre enn budsjettert kr 44.500,-. I budsjettet over er det lagt inn kr 30.000,- som netto </a:t>
            </a:r>
            <a:r>
              <a:rPr lang="nb-NO" u="sng" dirty="0"/>
              <a:t>utgifts</a:t>
            </a:r>
            <a:r>
              <a:rPr lang="nb-NO" dirty="0"/>
              <a:t>beløp i år, siden kr 78.027,- ble innbetalt i Rotary-år 2025-2026. Viser her til posten for bruk av fondsmidler. 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1A84602-5681-D921-32F1-E1B1CDCE357B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1:$R$19" spid="_x0000_s6585"/>
              </a:ext>
            </a:extLst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536" y="328168"/>
            <a:ext cx="8064896" cy="4180952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797863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7F4415A-6B14-168C-45DF-305678E34046}"/>
              </a:ext>
            </a:extLst>
          </p:cNvPr>
          <p:cNvSpPr/>
          <p:nvPr/>
        </p:nvSpPr>
        <p:spPr>
          <a:xfrm>
            <a:off x="7092280" y="980728"/>
            <a:ext cx="1368152" cy="51845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/>
          <p:cNvSpPr/>
          <p:nvPr/>
        </p:nvSpPr>
        <p:spPr>
          <a:xfrm>
            <a:off x="0" y="0"/>
            <a:ext cx="9114127" cy="6835595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FFCC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37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7F65F8E-B6A6-C87C-9606-CDFC023FA685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2:$R$3" spid="_x0000_s6362"/>
              </a:ext>
            </a:extLst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2414" y="441203"/>
            <a:ext cx="8311849" cy="494473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632776F2-DF43-D235-BCBB-D992088A8568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20:$R$43" spid="_x0000_s6587"/>
              </a:ext>
            </a:extLst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9886" y="935676"/>
            <a:ext cx="8284377" cy="4928383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25491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-38927" y="-1276"/>
            <a:ext cx="9144000" cy="68580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rgbClr val="FFFFCC"/>
                </a:solidFill>
              </a:rPr>
              <a:t>Bruk av fonds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38</a:t>
            </a:fld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B6F6027A-C607-E411-5C3F-A04EECA8CC43}"/>
              </a:ext>
            </a:extLst>
          </p:cNvPr>
          <p:cNvSpPr txBox="1"/>
          <p:nvPr/>
        </p:nvSpPr>
        <p:spPr>
          <a:xfrm>
            <a:off x="276982" y="4124548"/>
            <a:ext cx="8321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Kommentar:</a:t>
            </a:r>
          </a:p>
          <a:p>
            <a:r>
              <a:rPr lang="nb-NO" dirty="0"/>
              <a:t>Bruk av fondsmidler på kr 78.000 gjelder avsatte midler fra tidligere år som gjelder Amerikafesten 2026 (penger kom i Rotary-år 2025-2026).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7F65F8E-B6A6-C87C-9606-CDFC023FA685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2:$R$3" spid="_x0000_s6362"/>
              </a:ext>
            </a:extLst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2065" y="431751"/>
            <a:ext cx="8491700" cy="505172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AE8629CB-D4FD-6261-0C1A-FE82219FDD40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44:$R$54" spid="_x0000_s6588"/>
              </a:ext>
            </a:extLst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208" y="930073"/>
            <a:ext cx="8469729" cy="2771257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25491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FFCC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39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DFF0C7B-E16D-9891-AA0D-2A1CFAF535A9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74:$R$83" spid="_x0000_s6365"/>
              </a:ext>
            </a:extLst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4307" y="692696"/>
            <a:ext cx="8035385" cy="4848547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25491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FFCC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40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495ACE2-B35E-BBB6-C8B7-F2A64EDA4D24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84:$R$92" spid="_x0000_s6590"/>
              </a:ext>
            </a:extLst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2724" y="764704"/>
            <a:ext cx="7918552" cy="4845346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25491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FFCC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41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7CA4FD4-193C-BD8E-3A02-E609AFCB5E01}"/>
              </a:ext>
            </a:extLst>
          </p:cNvPr>
          <p:cNvPicPr>
            <a:picLocks noChangeAspect="1" noChangeArrowheads="1"/>
            <a:extLst>
              <a:ext uri="{84589F7E-364E-4C9E-8A38-B11213B215E9}">
                <a14:cameraTool xmlns:a14="http://schemas.microsoft.com/office/drawing/2010/main" cellRange="$A$93:$R$101" spid="_x0000_s6591"/>
              </a:ext>
            </a:extLst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144" y="620688"/>
            <a:ext cx="8047712" cy="4924379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25491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D8A0A96E-B034-2878-768D-FC59EB0A9CE7}"/>
              </a:ext>
            </a:extLst>
          </p:cNvPr>
          <p:cNvSpPr txBox="1"/>
          <p:nvPr/>
        </p:nvSpPr>
        <p:spPr>
          <a:xfrm>
            <a:off x="2230087" y="908720"/>
            <a:ext cx="6707056" cy="4865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sz="2400" b="1" kern="100" dirty="0">
                <a:solidFill>
                  <a:srgbClr val="0000CC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Forslag til styre for Rotary-året 2027-2028</a:t>
            </a:r>
            <a:endParaRPr lang="nb-NO" sz="1100" kern="100" dirty="0">
              <a:solidFill>
                <a:srgbClr val="0000CC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Karmøy Vest Rotaryklubb</a:t>
            </a:r>
            <a:endParaRPr lang="nb-NO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nb-NO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President		Svein Medhaug</a:t>
            </a:r>
            <a:endParaRPr lang="nb-NO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Innkomne president	Bjørn Rismyhr</a:t>
            </a:r>
            <a:endParaRPr lang="nb-NO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Sekretær			Ole Kristian Sevland</a:t>
            </a:r>
            <a:endParaRPr lang="nb-NO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Kasserer			Morten Sørensen</a:t>
            </a:r>
            <a:endParaRPr lang="nb-NO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Styremedlem 1		Jørgen Sletten</a:t>
            </a:r>
            <a:endParaRPr lang="nb-NO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Styremedlem 2		</a:t>
            </a:r>
            <a:r>
              <a:rPr lang="nb-NO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Ann Kristin Vea </a:t>
            </a:r>
            <a:endParaRPr lang="nb-NO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«</a:t>
            </a:r>
            <a:r>
              <a:rPr lang="nb-NO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Past</a:t>
            </a:r>
            <a:r>
              <a:rPr lang="nb-NO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»</a:t>
            </a: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President		Teis Kvilhaug</a:t>
            </a:r>
            <a:endParaRPr lang="nb-NO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Revisor			Olav Bøhn</a:t>
            </a:r>
            <a:endParaRPr lang="nb-NO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WEB-ansvarlig		Martin Mannes</a:t>
            </a:r>
            <a:endParaRPr lang="nb-NO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8" y="188640"/>
            <a:ext cx="1571625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1635016" y="189021"/>
            <a:ext cx="3096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rgbClr val="0070C0"/>
                </a:solidFill>
              </a:rPr>
              <a:t>Karmøy-Vest Rotaryklubb</a:t>
            </a:r>
          </a:p>
          <a:p>
            <a:r>
              <a:rPr lang="nb-NO" sz="1600" b="1" dirty="0">
                <a:solidFill>
                  <a:srgbClr val="0070C0"/>
                </a:solidFill>
              </a:rPr>
              <a:t>Distrikt 2250</a:t>
            </a:r>
          </a:p>
        </p:txBody>
      </p:sp>
      <p:pic>
        <p:nvPicPr>
          <p:cNvPr id="1030" name="Picture 6" descr="http://karmoyvest.rotary.no/file-manager/image/BILDER/logo_800.png?context=mosim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120901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43798-9713-43B5-B90C-D002D3A1646D}" type="slidenum">
              <a:rPr lang="nb-NO" smtClean="0"/>
              <a:pPr/>
              <a:t>42</a:t>
            </a:fld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130E6232-31D1-E2E7-B991-3FFBD610ED56}"/>
              </a:ext>
            </a:extLst>
          </p:cNvPr>
          <p:cNvSpPr/>
          <p:nvPr/>
        </p:nvSpPr>
        <p:spPr>
          <a:xfrm>
            <a:off x="2230087" y="4149080"/>
            <a:ext cx="5582273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559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987</TotalTime>
  <Words>551</Words>
  <Application>Microsoft Office PowerPoint</Application>
  <PresentationFormat>Skjermfremvisning (4:3)</PresentationFormat>
  <Paragraphs>113</Paragraphs>
  <Slides>42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42</vt:i4>
      </vt:variant>
    </vt:vector>
  </HeadingPairs>
  <TitlesOfParts>
    <vt:vector size="47" baseType="lpstr">
      <vt:lpstr>Aptos</vt:lpstr>
      <vt:lpstr>Arial</vt:lpstr>
      <vt:lpstr>Calibri</vt:lpstr>
      <vt:lpstr>Palatino Linotype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Regnskap 2025 – 2026 </vt:lpstr>
      <vt:lpstr>Netto driftsresultat = overskudd på  kroner 60.356,27  Netto driftsresultat 2024-2025  kroner 49.859,29 </vt:lpstr>
      <vt:lpstr>Netto medlems-kontingenter kroner 111.125,-  Medlemskontingent 2024-2025  kroner 113.400,- </vt:lpstr>
      <vt:lpstr>Loddsalg kroner 25.060,-   Datoer 28/10, 25/11, 27/1 og 28/4   Loddsalg 2024-2025  kroner 20.710,- </vt:lpstr>
      <vt:lpstr>Overført til RI for bekjempelse av  Polio Pluss kroner 5.000,-  Overført i 2024-2025 kroner 5.000,- </vt:lpstr>
      <vt:lpstr>Lokale prosjekter kroner 21.500,-  Støtte til Åkra Sanitetsforening kr 3.000,- Benk/planter Åkra kirkegård kr 15.000,- Utgifter Stormvarselet kr 3.500,-  Lokale prosjekter 2024-2025 kroner 18.500,-  </vt:lpstr>
      <vt:lpstr>Internasjonale prosjekter kroner 20.000,-   «Learning Tree» i Gambia kr 20.000,-   Internasjonale prosjekter 2024-2025 kroner 25.000,-  </vt:lpstr>
      <vt:lpstr>Penger i banken kroner 604.581,38</vt:lpstr>
      <vt:lpstr>Rest «Bjarne-fondet» kroner 81.211,58  Ingen bruk av dette fondet dette Rotary-året. 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Budsjett 2026-2027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Karmøy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Morten Sørensen</dc:creator>
  <cp:lastModifiedBy>Kjell Ferkingstad</cp:lastModifiedBy>
  <cp:revision>50</cp:revision>
  <cp:lastPrinted>2026-08-12T09:34:56Z</cp:lastPrinted>
  <dcterms:created xsi:type="dcterms:W3CDTF">2016-07-13T07:00:06Z</dcterms:created>
  <dcterms:modified xsi:type="dcterms:W3CDTF">2026-09-28T07:18:38Z</dcterms:modified>
</cp:coreProperties>
</file>